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9144000" cy="6858000" type="screen4x3"/>
  <p:notesSz cx="6881813" cy="96615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CC0066"/>
    <a:srgbClr val="B85646"/>
    <a:srgbClr val="660033"/>
    <a:srgbClr val="FFFF00"/>
    <a:srgbClr val="99FF99"/>
    <a:srgbClr val="CC99FF"/>
    <a:srgbClr val="07E9BE"/>
    <a:srgbClr val="66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>
        <p:scale>
          <a:sx n="90" d="100"/>
          <a:sy n="90" d="100"/>
        </p:scale>
        <p:origin x="-786" y="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82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482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B2174E7-B653-4890-97FC-7687DF476BB2}" type="datetime1">
              <a:rPr lang="it-IT"/>
              <a:pPr>
                <a:defRPr/>
              </a:pPr>
              <a:t>04/08/2026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025525" y="723900"/>
            <a:ext cx="4832350" cy="36242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8975" y="4589463"/>
            <a:ext cx="5505450" cy="43481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noProof="0"/>
              <a:t>Fare clic per modificare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177338"/>
            <a:ext cx="2982913" cy="4826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97313" y="9177338"/>
            <a:ext cx="2982912" cy="4826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5911AFA-96F9-41DF-93B7-23DB15B01F9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31666094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 smtClean="0">
              <a:ea typeface="ＭＳ Ｐゴシック" panose="020B0600070205080204" pitchFamily="34" charset="-128"/>
            </a:endParaRPr>
          </a:p>
        </p:txBody>
      </p:sp>
      <p:sp>
        <p:nvSpPr>
          <p:cNvPr id="41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917EF89-2492-472A-A2B5-504EE42D5A18}" type="slidenum">
              <a:rPr lang="it-IT" altLang="it-IT" sz="1200"/>
              <a:pPr eaLnBrk="1" hangingPunct="1"/>
              <a:t>1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xmlns="" val="1211230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E625A5-3E12-4972-9161-D7FABBB504C4}" type="datetime1">
              <a:rPr lang="it-IT"/>
              <a:pPr>
                <a:defRPr/>
              </a:pPr>
              <a:t>04/08/2026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21CBFB-3F86-4686-9CA1-E694E634FDD0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1040083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572AAA-EBF8-4E99-94DF-C87AA6428AD8}" type="datetime1">
              <a:rPr lang="it-IT"/>
              <a:pPr>
                <a:defRPr/>
              </a:pPr>
              <a:t>04/08/2026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B7B46F-DEFF-4048-95A7-CDEF08553EA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3005890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68412F-008C-4949-8227-A77B2C216BF5}" type="datetime1">
              <a:rPr lang="it-IT"/>
              <a:pPr>
                <a:defRPr/>
              </a:pPr>
              <a:t>04/08/2026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D66974-F486-4516-8B74-BBFEC496010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4144890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AAC88-D803-4C83-805D-1CA07BDBB01B}" type="datetime1">
              <a:rPr lang="it-IT"/>
              <a:pPr>
                <a:defRPr/>
              </a:pPr>
              <a:t>04/08/2026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9DCFEC-C04C-4D3F-9181-8FC687EF2E5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319292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919F1-7F99-45A4-831D-CDB416D0A3DC}" type="datetime1">
              <a:rPr lang="it-IT"/>
              <a:pPr>
                <a:defRPr/>
              </a:pPr>
              <a:t>04/08/2026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0286D8-E0E0-4EC4-8F4B-6D3FFE26418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1670327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14B1F7-FA75-475E-8544-35370A465750}" type="datetime1">
              <a:rPr lang="it-IT"/>
              <a:pPr>
                <a:defRPr/>
              </a:pPr>
              <a:t>04/08/2026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87FBA6-87DE-456D-A7F4-8841EADEFFC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4175391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878513-835F-4B85-B50E-7BF814D4C459}" type="datetime1">
              <a:rPr lang="it-IT"/>
              <a:pPr>
                <a:defRPr/>
              </a:pPr>
              <a:t>04/08/2026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DA3B08-DAB9-4161-81F8-9051E7D14FE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3654599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AA35BC-B204-4978-8018-8A3F5A445BD1}" type="datetime1">
              <a:rPr lang="it-IT"/>
              <a:pPr>
                <a:defRPr/>
              </a:pPr>
              <a:t>04/08/2026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19633C-FC73-41F9-9D3D-B0630DC94F0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2495094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10C336-04F3-4738-8761-D16F1AFE34A4}" type="datetime1">
              <a:rPr lang="it-IT"/>
              <a:pPr>
                <a:defRPr/>
              </a:pPr>
              <a:t>04/08/2026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4748CF-FFCA-4974-8814-13A9DC12D12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4033509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ADD5A-C097-477F-AAF5-E6F80049B7A6}" type="datetime1">
              <a:rPr lang="it-IT"/>
              <a:pPr>
                <a:defRPr/>
              </a:pPr>
              <a:t>04/08/2026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EC6BEC-DF37-4E57-AE66-4BC2DDD9EE9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1200487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1B662-4AD2-4BE8-88FA-A97248A1904B}" type="datetime1">
              <a:rPr lang="it-IT"/>
              <a:pPr>
                <a:defRPr/>
              </a:pPr>
              <a:t>04/08/2026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6DEDE8-8088-457B-B4DF-3464F129815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xmlns="" val="2685330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EEB1082-DF6D-4277-B635-E5DEA94AAEC7}" type="datetime1">
              <a:rPr lang="it-IT"/>
              <a:pPr>
                <a:defRPr/>
              </a:pPr>
              <a:t>04/08/2026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0568F2AF-2C94-4C36-9854-8D9DB7CC2B3B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uppo 154"/>
          <p:cNvGrpSpPr>
            <a:grpSpLocks/>
          </p:cNvGrpSpPr>
          <p:nvPr/>
        </p:nvGrpSpPr>
        <p:grpSpPr bwMode="auto">
          <a:xfrm>
            <a:off x="102395" y="152401"/>
            <a:ext cx="8352482" cy="808017"/>
            <a:chOff x="202761" y="103"/>
            <a:chExt cx="8241313" cy="826369"/>
          </a:xfrm>
        </p:grpSpPr>
        <p:sp>
          <p:nvSpPr>
            <p:cNvPr id="4" name="Rettangolo arrotondato 3"/>
            <p:cNvSpPr>
              <a:spLocks noChangeArrowheads="1"/>
            </p:cNvSpPr>
            <p:nvPr/>
          </p:nvSpPr>
          <p:spPr bwMode="auto">
            <a:xfrm>
              <a:off x="1076783" y="447579"/>
              <a:ext cx="1110557" cy="324711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25400">
              <a:noFill/>
              <a:round/>
              <a:headEnd/>
              <a:tailEnd/>
            </a:ln>
            <a:effectLst>
              <a:outerShdw blurRad="63500" dist="101600" dir="2700000" algn="tl" rotWithShape="0">
                <a:srgbClr val="000000">
                  <a:alpha val="25000"/>
                </a:srgbClr>
              </a:outerShdw>
            </a:effectLst>
          </p:spPr>
          <p:txBody>
            <a:bodyPr lIns="56675" tIns="28337" rIns="56675" bIns="28337" anchor="ctr"/>
            <a:lstStyle/>
            <a:p>
              <a:pPr algn="ctr">
                <a:defRPr/>
              </a:pPr>
              <a:r>
                <a:rPr lang="it-IT" sz="1200" b="1" dirty="0" smtClean="0">
                  <a:latin typeface="Helvetica" charset="0"/>
                  <a:ea typeface="ＭＳ Ｐゴシック" charset="0"/>
                  <a:cs typeface="ＭＳ Ｐゴシック" charset="0"/>
                </a:rPr>
                <a:t>LUNEDI’    </a:t>
              </a:r>
              <a:endParaRPr lang="it-IT" sz="1200" b="1" dirty="0">
                <a:latin typeface="Helvetica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" name="Rettangolo arrotondato 92"/>
            <p:cNvSpPr>
              <a:spLocks noChangeArrowheads="1"/>
            </p:cNvSpPr>
            <p:nvPr/>
          </p:nvSpPr>
          <p:spPr bwMode="auto">
            <a:xfrm>
              <a:off x="2347524" y="438025"/>
              <a:ext cx="1088628" cy="324711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25400">
              <a:noFill/>
              <a:round/>
              <a:headEnd/>
              <a:tailEnd/>
            </a:ln>
            <a:effectLst>
              <a:outerShdw blurRad="63500" dist="101600" dir="2700000" algn="tl" rotWithShape="0">
                <a:srgbClr val="000000">
                  <a:alpha val="25000"/>
                </a:srgbClr>
              </a:outerShdw>
            </a:effectLst>
          </p:spPr>
          <p:txBody>
            <a:bodyPr lIns="56675" tIns="28337" rIns="56675" bIns="28337" anchor="ctr"/>
            <a:lstStyle/>
            <a:p>
              <a:pPr algn="ctr">
                <a:defRPr/>
              </a:pPr>
              <a:r>
                <a:rPr lang="it-IT" sz="1200" b="1" dirty="0" smtClean="0">
                  <a:latin typeface="Helvetica" charset="0"/>
                  <a:ea typeface="ＭＳ Ｐゴシック" charset="0"/>
                  <a:cs typeface="ＭＳ Ｐゴシック" charset="0"/>
                </a:rPr>
                <a:t>MARTEDI’   </a:t>
              </a:r>
              <a:endParaRPr lang="it-IT" sz="1200" b="1" dirty="0">
                <a:latin typeface="Helvetica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4" name="Rettangolo arrotondato 93"/>
            <p:cNvSpPr>
              <a:spLocks noChangeArrowheads="1"/>
            </p:cNvSpPr>
            <p:nvPr/>
          </p:nvSpPr>
          <p:spPr bwMode="auto">
            <a:xfrm>
              <a:off x="3646805" y="455510"/>
              <a:ext cx="1202973" cy="324711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25400">
              <a:noFill/>
              <a:round/>
              <a:headEnd/>
              <a:tailEnd/>
            </a:ln>
            <a:effectLst>
              <a:outerShdw blurRad="63500" dist="101600" dir="2700000" algn="tl" rotWithShape="0">
                <a:srgbClr val="000000">
                  <a:alpha val="25000"/>
                </a:srgbClr>
              </a:outerShdw>
            </a:effectLst>
          </p:spPr>
          <p:txBody>
            <a:bodyPr lIns="56675" tIns="28337" rIns="56675" bIns="28337" anchor="ctr"/>
            <a:lstStyle/>
            <a:p>
              <a:pPr algn="ctr">
                <a:defRPr/>
              </a:pPr>
              <a:r>
                <a:rPr lang="it-IT" sz="1100" b="1" dirty="0" smtClean="0">
                  <a:latin typeface="Helvetica" charset="0"/>
                  <a:ea typeface="ＭＳ Ｐゴシック" charset="0"/>
                  <a:cs typeface="ＭＳ Ｐゴシック" charset="0"/>
                </a:rPr>
                <a:t>MERCOLEDI’  </a:t>
              </a:r>
              <a:endParaRPr lang="it-IT" sz="1100" b="1" dirty="0">
                <a:latin typeface="Helvetica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5" name="Rettangolo arrotondato 94"/>
            <p:cNvSpPr>
              <a:spLocks noChangeArrowheads="1"/>
            </p:cNvSpPr>
            <p:nvPr/>
          </p:nvSpPr>
          <p:spPr bwMode="auto">
            <a:xfrm>
              <a:off x="5006032" y="467437"/>
              <a:ext cx="1016574" cy="324711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25400">
              <a:noFill/>
              <a:round/>
              <a:headEnd/>
              <a:tailEnd/>
            </a:ln>
            <a:effectLst>
              <a:outerShdw blurRad="63500" dist="101600" dir="2700000" algn="tl" rotWithShape="0">
                <a:srgbClr val="000000">
                  <a:alpha val="25000"/>
                </a:srgbClr>
              </a:outerShdw>
            </a:effectLst>
          </p:spPr>
          <p:txBody>
            <a:bodyPr lIns="56675" tIns="28337" rIns="56675" bIns="28337" anchor="ctr"/>
            <a:lstStyle/>
            <a:p>
              <a:pPr algn="ctr">
                <a:defRPr/>
              </a:pPr>
              <a:r>
                <a:rPr lang="it-IT" sz="1200" b="1" dirty="0" smtClean="0">
                  <a:latin typeface="Helvetica" charset="0"/>
                  <a:ea typeface="ＭＳ Ｐゴシック" charset="0"/>
                  <a:cs typeface="ＭＳ Ｐゴシック" charset="0"/>
                </a:rPr>
                <a:t>GIOVEDI’    </a:t>
              </a:r>
              <a:endParaRPr lang="it-IT" sz="1200" b="1" dirty="0">
                <a:latin typeface="Helvetica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6" name="Rettangolo arrotondato 95"/>
            <p:cNvSpPr>
              <a:spLocks noChangeArrowheads="1"/>
            </p:cNvSpPr>
            <p:nvPr/>
          </p:nvSpPr>
          <p:spPr bwMode="auto">
            <a:xfrm>
              <a:off x="6166328" y="494412"/>
              <a:ext cx="1018141" cy="324711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25400">
              <a:noFill/>
              <a:round/>
              <a:headEnd/>
              <a:tailEnd/>
            </a:ln>
            <a:effectLst>
              <a:outerShdw blurRad="63500" dist="101600" dir="2700000" algn="tl" rotWithShape="0">
                <a:srgbClr val="000000">
                  <a:alpha val="25000"/>
                </a:srgbClr>
              </a:outerShdw>
            </a:effectLst>
          </p:spPr>
          <p:txBody>
            <a:bodyPr lIns="56675" tIns="28337" rIns="56675" bIns="28337" anchor="ctr"/>
            <a:lstStyle/>
            <a:p>
              <a:pPr algn="ctr">
                <a:defRPr/>
              </a:pPr>
              <a:r>
                <a:rPr lang="it-IT" sz="1200" b="1" dirty="0" smtClean="0">
                  <a:latin typeface="Helvetica" charset="0"/>
                  <a:ea typeface="ＭＳ Ｐゴシック" charset="0"/>
                  <a:cs typeface="ＭＳ Ｐゴシック" charset="0"/>
                </a:rPr>
                <a:t>VENERDI’  </a:t>
              </a:r>
              <a:endParaRPr lang="it-IT" sz="1200" b="1" dirty="0">
                <a:latin typeface="Helvetica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7" name="Rettangolo arrotondato 96"/>
            <p:cNvSpPr>
              <a:spLocks noChangeArrowheads="1"/>
            </p:cNvSpPr>
            <p:nvPr/>
          </p:nvSpPr>
          <p:spPr bwMode="auto">
            <a:xfrm>
              <a:off x="7392398" y="501761"/>
              <a:ext cx="986814" cy="324711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25400">
              <a:noFill/>
              <a:round/>
              <a:headEnd/>
              <a:tailEnd/>
            </a:ln>
            <a:effectLst>
              <a:outerShdw blurRad="63500" dist="101600" dir="2700000" algn="tl" rotWithShape="0">
                <a:srgbClr val="000000">
                  <a:alpha val="25000"/>
                </a:srgbClr>
              </a:outerShdw>
            </a:effectLst>
          </p:spPr>
          <p:txBody>
            <a:bodyPr lIns="56675" tIns="28337" rIns="56675" bIns="28337" anchor="ctr"/>
            <a:lstStyle/>
            <a:p>
              <a:pPr algn="ctr">
                <a:defRPr/>
              </a:pPr>
              <a:r>
                <a:rPr lang="it-IT" sz="1200" b="1" dirty="0">
                  <a:latin typeface="Helvetica" charset="0"/>
                  <a:ea typeface="ＭＳ Ｐゴシック" charset="0"/>
                  <a:cs typeface="ＭＳ Ｐゴシック" charset="0"/>
                </a:rPr>
                <a:t>SABATO  </a:t>
              </a:r>
            </a:p>
          </p:txBody>
        </p:sp>
        <p:sp>
          <p:nvSpPr>
            <p:cNvPr id="206" name="CasellaDiTesto 205"/>
            <p:cNvSpPr txBox="1"/>
            <p:nvPr/>
          </p:nvSpPr>
          <p:spPr>
            <a:xfrm>
              <a:off x="202761" y="103"/>
              <a:ext cx="8241313" cy="357556"/>
            </a:xfrm>
            <a:prstGeom prst="rect">
              <a:avLst/>
            </a:prstGeom>
            <a:solidFill>
              <a:srgbClr val="FFFF00"/>
            </a:solidFill>
            <a:effectLst>
              <a:glow rad="139700">
                <a:schemeClr val="accent3">
                  <a:satMod val="175000"/>
                  <a:alpha val="40000"/>
                </a:schemeClr>
              </a:glow>
              <a:softEdge rad="31750"/>
            </a:effectLst>
          </p:spPr>
          <p:txBody>
            <a:bodyPr lIns="56675" tIns="28337" rIns="56675" bIns="28337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it-IT" sz="1800" b="1" dirty="0">
                  <a:effectLst>
                    <a:outerShdw blurRad="38100" dist="38100" dir="2700000" algn="tl">
                      <a:srgbClr val="DDDDDD"/>
                    </a:outerShdw>
                  </a:effectLst>
                  <a:latin typeface="Helvetica" charset="0"/>
                </a:rPr>
                <a:t>ORARIO POF CORSI </a:t>
              </a:r>
              <a:r>
                <a:rPr lang="it-IT" sz="1800" b="1" dirty="0" smtClean="0">
                  <a:effectLst>
                    <a:outerShdw blurRad="38100" dist="38100" dir="2700000" algn="tl">
                      <a:srgbClr val="DDDDDD"/>
                    </a:outerShdw>
                  </a:effectLst>
                  <a:latin typeface="Helvetica" charset="0"/>
                </a:rPr>
                <a:t>PLESSO    </a:t>
              </a:r>
              <a:r>
                <a:rPr lang="it-IT" sz="18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Helvetica" charset="0"/>
                </a:rPr>
                <a:t>&lt;&lt;</a:t>
              </a:r>
              <a:r>
                <a:rPr lang="it-IT" sz="1800" b="1" dirty="0" smtClean="0">
                  <a:effectLst>
                    <a:outerShdw blurRad="38100" dist="38100" dir="2700000" algn="tl">
                      <a:srgbClr val="DDDDDD"/>
                    </a:outerShdw>
                  </a:effectLst>
                  <a:latin typeface="Helvetica" charset="0"/>
                </a:rPr>
                <a:t> </a:t>
              </a:r>
              <a:r>
                <a:rPr lang="it-IT" sz="18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Helvetica" charset="0"/>
                </a:rPr>
                <a:t>NITTI &gt;&gt;     2026/2027</a:t>
              </a:r>
              <a:endParaRPr lang="it-IT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endParaRPr>
            </a:p>
            <a:p>
              <a:pPr algn="ctr" eaLnBrk="1" hangingPunct="1">
                <a:defRPr/>
              </a:pPr>
              <a:endParaRPr lang="it-IT" sz="100" b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Helvetica" charset="0"/>
              </a:endParaRPr>
            </a:p>
          </p:txBody>
        </p:sp>
      </p:grpSp>
      <p:sp>
        <p:nvSpPr>
          <p:cNvPr id="60" name="Rettangolo arrotondato 59"/>
          <p:cNvSpPr>
            <a:spLocks noChangeArrowheads="1"/>
          </p:cNvSpPr>
          <p:nvPr/>
        </p:nvSpPr>
        <p:spPr bwMode="auto">
          <a:xfrm>
            <a:off x="3688556" y="2438401"/>
            <a:ext cx="1030287" cy="431800"/>
          </a:xfrm>
          <a:prstGeom prst="roundRect">
            <a:avLst>
              <a:gd name="adj" fmla="val 16667"/>
            </a:avLst>
          </a:prstGeom>
          <a:solidFill>
            <a:srgbClr val="008000"/>
          </a:solidFill>
          <a:ln w="25400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16.00/17.00</a:t>
            </a:r>
          </a:p>
          <a:p>
            <a:pPr algn="ctr">
              <a:defRPr/>
            </a:pPr>
            <a:r>
              <a:rPr lang="it-IT" sz="700" b="1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PALLAVOLO</a:t>
            </a:r>
          </a:p>
          <a:p>
            <a:pPr algn="ctr">
              <a:defRPr/>
            </a:pPr>
            <a:r>
              <a:rPr lang="it-IT" sz="700" b="1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Primo livello</a:t>
            </a: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6" name="Rettangolo arrotondato 115"/>
          <p:cNvSpPr>
            <a:spLocks noChangeArrowheads="1"/>
          </p:cNvSpPr>
          <p:nvPr/>
        </p:nvSpPr>
        <p:spPr bwMode="auto">
          <a:xfrm>
            <a:off x="71406" y="1857364"/>
            <a:ext cx="754830" cy="42862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r>
              <a:rPr lang="it-IT" sz="1100" b="1" dirty="0" smtClean="0">
                <a:latin typeface="Helvetica" charset="0"/>
                <a:ea typeface="ＭＳ Ｐゴシック" charset="0"/>
                <a:cs typeface="ＭＳ Ｐゴシック" charset="0"/>
              </a:rPr>
              <a:t>Palestra</a:t>
            </a:r>
            <a:endParaRPr lang="it-IT" sz="1100" b="1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4" name="Rettangolo arrotondato 63"/>
          <p:cNvSpPr>
            <a:spLocks noChangeArrowheads="1"/>
          </p:cNvSpPr>
          <p:nvPr/>
        </p:nvSpPr>
        <p:spPr bwMode="auto">
          <a:xfrm>
            <a:off x="1071153" y="1058468"/>
            <a:ext cx="990600" cy="503237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9525">
            <a:solidFill>
              <a:srgbClr val="224957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14.30/15.30</a:t>
            </a:r>
          </a:p>
          <a:p>
            <a:pPr algn="ctr">
              <a:defRPr/>
            </a:pP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PALLAMANO</a:t>
            </a:r>
          </a:p>
          <a:p>
            <a:pPr algn="ctr">
              <a:defRPr/>
            </a:pP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Principianti</a:t>
            </a:r>
          </a:p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7" name="Rettangolo arrotondato 126"/>
          <p:cNvSpPr>
            <a:spLocks noChangeArrowheads="1"/>
          </p:cNvSpPr>
          <p:nvPr/>
        </p:nvSpPr>
        <p:spPr bwMode="auto">
          <a:xfrm>
            <a:off x="1109663" y="1770063"/>
            <a:ext cx="990600" cy="503237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9525">
            <a:solidFill>
              <a:srgbClr val="224957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15.30/16.30</a:t>
            </a:r>
          </a:p>
          <a:p>
            <a:pPr algn="ctr">
              <a:defRPr/>
            </a:pP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PALLAMANO</a:t>
            </a:r>
          </a:p>
          <a:p>
            <a:pPr algn="ctr">
              <a:defRPr/>
            </a:pP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UNDER 15</a:t>
            </a:r>
          </a:p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057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24732" y="5143512"/>
            <a:ext cx="2019300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Rettangolo arrotondato 33"/>
          <p:cNvSpPr>
            <a:spLocks noChangeArrowheads="1"/>
          </p:cNvSpPr>
          <p:nvPr/>
        </p:nvSpPr>
        <p:spPr bwMode="auto">
          <a:xfrm>
            <a:off x="7286644" y="2714620"/>
            <a:ext cx="1593843" cy="1098534"/>
          </a:xfrm>
          <a:prstGeom prst="roundRect">
            <a:avLst>
              <a:gd name="adj" fmla="val 16667"/>
            </a:avLst>
          </a:prstGeom>
          <a:solidFill>
            <a:schemeClr val="bg1">
              <a:lumMod val="65000"/>
            </a:schemeClr>
          </a:solidFill>
          <a:ln w="25400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r>
              <a:rPr lang="it-IT" sz="10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PER INFORMAZIONI SUI CORSI :</a:t>
            </a:r>
          </a:p>
          <a:p>
            <a:pPr algn="ctr">
              <a:defRPr/>
            </a:pPr>
            <a:r>
              <a:rPr lang="it-IT" sz="10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NIRCHIO SPORT ACADEMY ASD APS</a:t>
            </a:r>
            <a:endParaRPr lang="it-IT" sz="10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10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  <a:r>
              <a:rPr lang="it-IT" sz="11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Tel/</a:t>
            </a:r>
            <a:r>
              <a:rPr lang="it-IT" sz="1100" b="1" dirty="0" err="1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what</a:t>
            </a:r>
            <a:r>
              <a:rPr lang="it-IT" sz="11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’s app. </a:t>
            </a:r>
          </a:p>
          <a:p>
            <a:pPr algn="ctr">
              <a:defRPr/>
            </a:pPr>
            <a:r>
              <a:rPr lang="it-IT" sz="11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347 2688361 </a:t>
            </a:r>
            <a:r>
              <a:rPr lang="it-IT" sz="11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Davide</a:t>
            </a:r>
          </a:p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" name="Rettangolo arrotondato 39"/>
          <p:cNvSpPr>
            <a:spLocks noChangeArrowheads="1"/>
          </p:cNvSpPr>
          <p:nvPr/>
        </p:nvSpPr>
        <p:spPr bwMode="auto">
          <a:xfrm>
            <a:off x="2285984" y="2357430"/>
            <a:ext cx="1143008" cy="593306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16.30/18.00</a:t>
            </a:r>
          </a:p>
          <a:p>
            <a:pPr algn="ctr">
              <a:defRPr/>
            </a:pP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GINNASTICA </a:t>
            </a:r>
          </a:p>
          <a:p>
            <a:pPr algn="ctr">
              <a:defRPr/>
            </a:pP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RITMICA</a:t>
            </a:r>
          </a:p>
          <a:p>
            <a:pPr algn="ctr">
              <a:defRPr/>
            </a:pPr>
            <a:r>
              <a:rPr lang="it-IT" sz="7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2 gruppo</a:t>
            </a:r>
          </a:p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2" name="Rettangolo arrotondato 41"/>
          <p:cNvSpPr>
            <a:spLocks noChangeArrowheads="1"/>
          </p:cNvSpPr>
          <p:nvPr/>
        </p:nvSpPr>
        <p:spPr bwMode="auto">
          <a:xfrm>
            <a:off x="3714744" y="1674030"/>
            <a:ext cx="1000132" cy="61196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 smtClean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15.00/16.30</a:t>
            </a: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GINNASTICA </a:t>
            </a:r>
          </a:p>
          <a:p>
            <a:pPr algn="ctr">
              <a:defRPr/>
            </a:pP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RITMICA </a:t>
            </a:r>
          </a:p>
          <a:p>
            <a:pPr algn="ctr">
              <a:defRPr/>
            </a:pPr>
            <a:r>
              <a:rPr lang="it-IT" sz="7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X Scuola Media</a:t>
            </a:r>
          </a:p>
          <a:p>
            <a:pPr algn="ctr">
              <a:defRPr/>
            </a:pPr>
            <a:r>
              <a:rPr lang="it-IT" sz="7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AULA MIA</a:t>
            </a:r>
          </a:p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4" name="Rettangolo arrotondato 43"/>
          <p:cNvSpPr>
            <a:spLocks noChangeArrowheads="1"/>
          </p:cNvSpPr>
          <p:nvPr/>
        </p:nvSpPr>
        <p:spPr bwMode="auto">
          <a:xfrm>
            <a:off x="7404098" y="1066787"/>
            <a:ext cx="990600" cy="576263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r>
              <a:rPr lang="it-IT" sz="7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10.00 </a:t>
            </a: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/ 14.00</a:t>
            </a:r>
          </a:p>
          <a:p>
            <a:pPr algn="ctr">
              <a:defRPr/>
            </a:pP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GINNASTICA </a:t>
            </a:r>
          </a:p>
          <a:p>
            <a:pPr algn="ctr">
              <a:defRPr/>
            </a:pP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RITMICA </a:t>
            </a:r>
          </a:p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5" name="Rettangolo arrotondato 44"/>
          <p:cNvSpPr>
            <a:spLocks noChangeArrowheads="1"/>
          </p:cNvSpPr>
          <p:nvPr/>
        </p:nvSpPr>
        <p:spPr bwMode="auto">
          <a:xfrm>
            <a:off x="2366963" y="1059658"/>
            <a:ext cx="990600" cy="50323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14.30/18.00</a:t>
            </a:r>
          </a:p>
          <a:p>
            <a:pPr algn="ctr">
              <a:defRPr/>
            </a:pPr>
            <a:r>
              <a:rPr lang="it-IT" sz="700" b="1" dirty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GINNASTICA </a:t>
            </a:r>
          </a:p>
          <a:p>
            <a:pPr algn="ctr">
              <a:defRPr/>
            </a:pPr>
            <a:r>
              <a:rPr lang="it-IT" sz="700" b="1" dirty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RITMICA </a:t>
            </a:r>
          </a:p>
          <a:p>
            <a:pPr algn="ctr">
              <a:defRPr/>
            </a:pPr>
            <a:r>
              <a:rPr lang="it-IT" sz="700" b="1" dirty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Agoniste</a:t>
            </a:r>
          </a:p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6" name="Rettangolo arrotondato 45"/>
          <p:cNvSpPr>
            <a:spLocks noChangeArrowheads="1"/>
          </p:cNvSpPr>
          <p:nvPr/>
        </p:nvSpPr>
        <p:spPr bwMode="auto">
          <a:xfrm>
            <a:off x="4938710" y="1059838"/>
            <a:ext cx="990600" cy="50323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14.30/18.00</a:t>
            </a:r>
          </a:p>
          <a:p>
            <a:pPr algn="ctr">
              <a:defRPr/>
            </a:pPr>
            <a:r>
              <a:rPr lang="it-IT" sz="700" b="1" dirty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GINNASTICA </a:t>
            </a:r>
          </a:p>
          <a:p>
            <a:pPr algn="ctr">
              <a:defRPr/>
            </a:pPr>
            <a:r>
              <a:rPr lang="it-IT" sz="700" b="1" dirty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RITMICA </a:t>
            </a:r>
          </a:p>
          <a:p>
            <a:pPr algn="ctr">
              <a:defRPr/>
            </a:pPr>
            <a:r>
              <a:rPr lang="it-IT" sz="700" b="1" dirty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Agoniste</a:t>
            </a:r>
          </a:p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6" name="Rettangolo arrotondato 55"/>
          <p:cNvSpPr>
            <a:spLocks noChangeArrowheads="1"/>
          </p:cNvSpPr>
          <p:nvPr/>
        </p:nvSpPr>
        <p:spPr bwMode="auto">
          <a:xfrm>
            <a:off x="2325691" y="4848424"/>
            <a:ext cx="1031864" cy="580839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JU JITSU</a:t>
            </a:r>
          </a:p>
          <a:p>
            <a:pPr algn="ctr">
              <a:defRPr/>
            </a:pPr>
            <a:r>
              <a:rPr lang="it-IT" sz="700" b="1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Agonisti 19.30/21.00</a:t>
            </a: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7" name="Rettangolo arrotondato 56"/>
          <p:cNvSpPr>
            <a:spLocks noChangeArrowheads="1"/>
          </p:cNvSpPr>
          <p:nvPr/>
        </p:nvSpPr>
        <p:spPr bwMode="auto">
          <a:xfrm>
            <a:off x="4897435" y="4824474"/>
            <a:ext cx="1031887" cy="60479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JU JITSU</a:t>
            </a:r>
          </a:p>
          <a:p>
            <a:pPr algn="ctr">
              <a:defRPr/>
            </a:pPr>
            <a:r>
              <a:rPr lang="it-IT" sz="700" b="1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Agonisti 19.30/21.00</a:t>
            </a: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1" name="Rettangolo arrotondato 50"/>
          <p:cNvSpPr>
            <a:spLocks noChangeArrowheads="1"/>
          </p:cNvSpPr>
          <p:nvPr/>
        </p:nvSpPr>
        <p:spPr bwMode="auto">
          <a:xfrm>
            <a:off x="6136083" y="4857760"/>
            <a:ext cx="1007685" cy="571504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JU JITSU</a:t>
            </a:r>
          </a:p>
          <a:p>
            <a:pPr algn="ctr">
              <a:defRPr/>
            </a:pPr>
            <a:r>
              <a:rPr lang="it-IT" sz="700" b="1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Agonisti 19.30/21.00</a:t>
            </a: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5" name="Rettangolo arrotondato 54"/>
          <p:cNvSpPr>
            <a:spLocks noChangeArrowheads="1"/>
          </p:cNvSpPr>
          <p:nvPr/>
        </p:nvSpPr>
        <p:spPr bwMode="auto">
          <a:xfrm>
            <a:off x="6143636" y="3714752"/>
            <a:ext cx="1031875" cy="428625"/>
          </a:xfrm>
          <a:prstGeom prst="roundRect">
            <a:avLst>
              <a:gd name="adj" fmla="val 16667"/>
            </a:avLst>
          </a:prstGeom>
          <a:solidFill>
            <a:srgbClr val="CC0066"/>
          </a:solidFill>
          <a:ln w="25400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r>
              <a:rPr lang="it-IT" sz="700" b="1" dirty="0" err="1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J</a:t>
            </a: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JUDO 17.00/18.00</a:t>
            </a: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Bambini </a:t>
            </a:r>
          </a:p>
          <a:p>
            <a:pPr algn="ctr">
              <a:defRPr/>
            </a:pP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5</a:t>
            </a:r>
            <a:r>
              <a:rPr lang="it-IT" sz="7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/10 </a:t>
            </a: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anni</a:t>
            </a:r>
          </a:p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1" name="Rettangolo arrotondato 60"/>
          <p:cNvSpPr>
            <a:spLocks noChangeArrowheads="1"/>
          </p:cNvSpPr>
          <p:nvPr/>
        </p:nvSpPr>
        <p:spPr bwMode="auto">
          <a:xfrm>
            <a:off x="2333220" y="3719518"/>
            <a:ext cx="1031875" cy="423862"/>
          </a:xfrm>
          <a:prstGeom prst="roundRect">
            <a:avLst>
              <a:gd name="adj" fmla="val 16667"/>
            </a:avLst>
          </a:prstGeom>
          <a:solidFill>
            <a:srgbClr val="CC0066"/>
          </a:solidFill>
          <a:ln w="25400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 smtClean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JUDO 17.00/18.00</a:t>
            </a: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Bambini </a:t>
            </a:r>
          </a:p>
          <a:p>
            <a:pPr algn="ctr">
              <a:defRPr/>
            </a:pP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5</a:t>
            </a:r>
            <a:r>
              <a:rPr lang="it-IT" sz="7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/10 </a:t>
            </a: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anni</a:t>
            </a:r>
          </a:p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5" name="Rettangolo arrotondato 64"/>
          <p:cNvSpPr>
            <a:spLocks noChangeArrowheads="1"/>
          </p:cNvSpPr>
          <p:nvPr/>
        </p:nvSpPr>
        <p:spPr bwMode="auto">
          <a:xfrm>
            <a:off x="2333220" y="4253313"/>
            <a:ext cx="1031875" cy="431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JU </a:t>
            </a:r>
            <a:r>
              <a:rPr lang="it-IT" sz="700" b="1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JITSU 18.00/19.30</a:t>
            </a: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Esordienti</a:t>
            </a:r>
          </a:p>
          <a:p>
            <a:pPr algn="ctr">
              <a:defRPr/>
            </a:pPr>
            <a:r>
              <a:rPr lang="it-IT" sz="700" b="1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10/14 anni</a:t>
            </a: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6" name="Rettangolo arrotondato 65"/>
          <p:cNvSpPr>
            <a:spLocks noChangeArrowheads="1"/>
          </p:cNvSpPr>
          <p:nvPr/>
        </p:nvSpPr>
        <p:spPr bwMode="auto">
          <a:xfrm>
            <a:off x="4937909" y="4233670"/>
            <a:ext cx="991414" cy="481214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JU </a:t>
            </a:r>
            <a:r>
              <a:rPr lang="it-IT" sz="700" b="1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JITSU 18.00/19.30</a:t>
            </a: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Esordienti</a:t>
            </a:r>
          </a:p>
          <a:p>
            <a:pPr algn="ctr">
              <a:defRPr/>
            </a:pPr>
            <a:r>
              <a:rPr lang="it-IT" sz="700" b="1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10/14 anni</a:t>
            </a: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7" name="Rettangolo arrotondato 66"/>
          <p:cNvSpPr>
            <a:spLocks noChangeArrowheads="1"/>
          </p:cNvSpPr>
          <p:nvPr/>
        </p:nvSpPr>
        <p:spPr bwMode="auto">
          <a:xfrm>
            <a:off x="6146006" y="4286256"/>
            <a:ext cx="1031875" cy="4318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JU </a:t>
            </a:r>
            <a:r>
              <a:rPr lang="it-IT" sz="700" b="1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JITSU 18.00/19.30</a:t>
            </a: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Esordienti</a:t>
            </a:r>
          </a:p>
          <a:p>
            <a:pPr algn="ctr">
              <a:defRPr/>
            </a:pPr>
            <a:r>
              <a:rPr lang="it-IT" sz="700" b="1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10/14 anni</a:t>
            </a: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9" name="Rettangolo arrotondato 68"/>
          <p:cNvSpPr>
            <a:spLocks noChangeArrowheads="1"/>
          </p:cNvSpPr>
          <p:nvPr/>
        </p:nvSpPr>
        <p:spPr bwMode="auto">
          <a:xfrm>
            <a:off x="4927595" y="1675403"/>
            <a:ext cx="990600" cy="610589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15.00/16.30</a:t>
            </a:r>
          </a:p>
          <a:p>
            <a:pPr algn="ctr">
              <a:defRPr/>
            </a:pP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GINNASTICA </a:t>
            </a:r>
          </a:p>
          <a:p>
            <a:pPr algn="ctr">
              <a:defRPr/>
            </a:pP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RITMICA </a:t>
            </a:r>
          </a:p>
          <a:p>
            <a:pPr algn="ctr">
              <a:defRPr/>
            </a:pPr>
            <a:r>
              <a:rPr lang="it-IT" sz="7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X Scuola Media</a:t>
            </a: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1" name="Rettangolo arrotondato 70"/>
          <p:cNvSpPr>
            <a:spLocks noChangeArrowheads="1"/>
          </p:cNvSpPr>
          <p:nvPr/>
        </p:nvSpPr>
        <p:spPr bwMode="auto">
          <a:xfrm>
            <a:off x="3688555" y="3000372"/>
            <a:ext cx="1026321" cy="489136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17.00/18.00</a:t>
            </a:r>
          </a:p>
          <a:p>
            <a:pPr algn="ctr">
              <a:defRPr/>
            </a:pPr>
            <a:r>
              <a:rPr lang="it-IT" sz="700" b="1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PALLAVOLO</a:t>
            </a:r>
          </a:p>
          <a:p>
            <a:pPr algn="ctr">
              <a:defRPr/>
            </a:pPr>
            <a:r>
              <a:rPr lang="it-IT" sz="700" b="1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Secondo livello</a:t>
            </a: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3" name="Rettangolo arrotondato 72"/>
          <p:cNvSpPr>
            <a:spLocks noChangeArrowheads="1"/>
          </p:cNvSpPr>
          <p:nvPr/>
        </p:nvSpPr>
        <p:spPr bwMode="auto">
          <a:xfrm>
            <a:off x="6184918" y="2643182"/>
            <a:ext cx="1030288" cy="431800"/>
          </a:xfrm>
          <a:prstGeom prst="roundRect">
            <a:avLst>
              <a:gd name="adj" fmla="val 16667"/>
            </a:avLst>
          </a:prstGeom>
          <a:solidFill>
            <a:srgbClr val="008000"/>
          </a:solidFill>
          <a:ln w="25400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16.00/17.00</a:t>
            </a: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PALLAVOLO</a:t>
            </a:r>
          </a:p>
          <a:p>
            <a:pPr algn="ctr">
              <a:defRPr/>
            </a:pPr>
            <a:r>
              <a:rPr lang="it-IT" sz="700" b="1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Primo livello</a:t>
            </a: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c</a:t>
            </a: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4" name="Rettangolo arrotondato 73"/>
          <p:cNvSpPr>
            <a:spLocks noChangeArrowheads="1"/>
          </p:cNvSpPr>
          <p:nvPr/>
        </p:nvSpPr>
        <p:spPr bwMode="auto">
          <a:xfrm>
            <a:off x="6215074" y="2143116"/>
            <a:ext cx="928694" cy="428628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9525">
            <a:solidFill>
              <a:srgbClr val="224957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15.00/16.00</a:t>
            </a:r>
          </a:p>
          <a:p>
            <a:pPr algn="ctr">
              <a:defRPr/>
            </a:pP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PALLAMANO</a:t>
            </a:r>
          </a:p>
          <a:p>
            <a:pPr algn="ctr">
              <a:defRPr/>
            </a:pP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UNDER 15</a:t>
            </a:r>
          </a:p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5" name="Rettangolo arrotondato 74"/>
          <p:cNvSpPr>
            <a:spLocks noChangeArrowheads="1"/>
          </p:cNvSpPr>
          <p:nvPr/>
        </p:nvSpPr>
        <p:spPr bwMode="auto">
          <a:xfrm>
            <a:off x="3712752" y="1068375"/>
            <a:ext cx="990600" cy="503237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9525">
            <a:solidFill>
              <a:srgbClr val="224957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14.30/15.30</a:t>
            </a:r>
          </a:p>
          <a:p>
            <a:pPr algn="ctr">
              <a:defRPr/>
            </a:pP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PALLAMANO</a:t>
            </a:r>
          </a:p>
          <a:p>
            <a:pPr algn="ctr">
              <a:defRPr/>
            </a:pP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Principianti</a:t>
            </a:r>
          </a:p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6" name="Rettangolo arrotondato 75"/>
          <p:cNvSpPr>
            <a:spLocks noChangeArrowheads="1"/>
          </p:cNvSpPr>
          <p:nvPr/>
        </p:nvSpPr>
        <p:spPr bwMode="auto">
          <a:xfrm>
            <a:off x="6166644" y="1631343"/>
            <a:ext cx="977124" cy="440335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9525">
            <a:solidFill>
              <a:srgbClr val="224957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14.00/15.00</a:t>
            </a:r>
          </a:p>
          <a:p>
            <a:pPr algn="ctr">
              <a:defRPr/>
            </a:pP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PALLAMANO</a:t>
            </a:r>
          </a:p>
          <a:p>
            <a:pPr algn="ctr">
              <a:defRPr/>
            </a:pP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Principianti</a:t>
            </a:r>
          </a:p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8" name="Rettangolo arrotondato 77"/>
          <p:cNvSpPr>
            <a:spLocks noChangeArrowheads="1"/>
          </p:cNvSpPr>
          <p:nvPr/>
        </p:nvSpPr>
        <p:spPr bwMode="auto">
          <a:xfrm>
            <a:off x="58145" y="3656169"/>
            <a:ext cx="799079" cy="492911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5400">
            <a:noFill/>
            <a:round/>
            <a:headEnd/>
            <a:tailEnd/>
          </a:ln>
          <a:effectLst>
            <a:outerShdw blurRad="63500" dist="101600" dir="2700000" algn="tl" rotWithShape="0">
              <a:srgbClr val="000000">
                <a:alpha val="25000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r>
              <a:rPr lang="it-IT" sz="1000" b="1" dirty="0" smtClean="0">
                <a:latin typeface="Helvetica" charset="0"/>
                <a:ea typeface="ＭＳ Ｐゴシック" charset="0"/>
                <a:cs typeface="ＭＳ Ｐゴシック" charset="0"/>
              </a:rPr>
              <a:t>Aula MIA</a:t>
            </a:r>
            <a:endParaRPr lang="it-IT" sz="1000" b="1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9" name="Rettangolo arrotondato 78"/>
          <p:cNvSpPr>
            <a:spLocks noChangeArrowheads="1"/>
          </p:cNvSpPr>
          <p:nvPr/>
        </p:nvSpPr>
        <p:spPr bwMode="auto">
          <a:xfrm>
            <a:off x="71406" y="4222757"/>
            <a:ext cx="799079" cy="492911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5400">
            <a:noFill/>
            <a:round/>
            <a:headEnd/>
            <a:tailEnd/>
          </a:ln>
          <a:effectLst>
            <a:outerShdw blurRad="63500" dist="101600" dir="2700000" algn="tl" rotWithShape="0">
              <a:srgbClr val="000000">
                <a:alpha val="25000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r>
              <a:rPr lang="it-IT" sz="1000" b="1" dirty="0" smtClean="0">
                <a:latin typeface="Helvetica" charset="0"/>
                <a:ea typeface="ＭＳ Ｐゴシック" charset="0"/>
                <a:cs typeface="ＭＳ Ｐゴシック" charset="0"/>
              </a:rPr>
              <a:t>Aula MIA</a:t>
            </a:r>
            <a:endParaRPr lang="it-IT" sz="1000" b="1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0" name="Rettangolo arrotondato 79"/>
          <p:cNvSpPr>
            <a:spLocks noChangeArrowheads="1"/>
          </p:cNvSpPr>
          <p:nvPr/>
        </p:nvSpPr>
        <p:spPr bwMode="auto">
          <a:xfrm>
            <a:off x="71406" y="4824474"/>
            <a:ext cx="799079" cy="492911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5400">
            <a:noFill/>
            <a:round/>
            <a:headEnd/>
            <a:tailEnd/>
          </a:ln>
          <a:effectLst>
            <a:outerShdw blurRad="63500" dist="101600" dir="2700000" algn="tl" rotWithShape="0">
              <a:srgbClr val="000000">
                <a:alpha val="25000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r>
              <a:rPr lang="it-IT" sz="1000" b="1" dirty="0" smtClean="0">
                <a:latin typeface="Helvetica" charset="0"/>
                <a:ea typeface="ＭＳ Ｐゴシック" charset="0"/>
                <a:cs typeface="ＭＳ Ｐゴシック" charset="0"/>
              </a:rPr>
              <a:t>Aula MIA</a:t>
            </a:r>
            <a:endParaRPr lang="it-IT" sz="1000" b="1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2" name="Rettangolo arrotondato 51"/>
          <p:cNvSpPr>
            <a:spLocks noChangeArrowheads="1"/>
          </p:cNvSpPr>
          <p:nvPr/>
        </p:nvSpPr>
        <p:spPr bwMode="auto">
          <a:xfrm>
            <a:off x="6143636" y="1071546"/>
            <a:ext cx="1071570" cy="500066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5400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endParaRPr lang="it-IT" sz="700" b="1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 smtClean="0">
                <a:latin typeface="Helvetica" charset="0"/>
                <a:ea typeface="ＭＳ Ｐゴシック" charset="0"/>
                <a:cs typeface="ＭＳ Ｐゴシック" charset="0"/>
              </a:rPr>
              <a:t>14:30 / 16:00</a:t>
            </a:r>
          </a:p>
          <a:p>
            <a:pPr algn="ctr">
              <a:defRPr/>
            </a:pPr>
            <a:r>
              <a:rPr lang="it-IT" sz="700" b="1" dirty="0" smtClean="0">
                <a:latin typeface="Helvetica" charset="0"/>
                <a:ea typeface="ＭＳ Ｐゴシック" charset="0"/>
                <a:cs typeface="ＭＳ Ｐゴシック" charset="0"/>
              </a:rPr>
              <a:t>TEATRO</a:t>
            </a:r>
          </a:p>
          <a:p>
            <a:pPr algn="ctr">
              <a:defRPr/>
            </a:pPr>
            <a:r>
              <a:rPr lang="it-IT" sz="700" b="1" dirty="0" smtClean="0">
                <a:latin typeface="Helvetica" charset="0"/>
                <a:ea typeface="ＭＳ Ｐゴシック" charset="0"/>
                <a:cs typeface="ＭＳ Ｐゴシック" charset="0"/>
              </a:rPr>
              <a:t>“AULA MIA”</a:t>
            </a:r>
            <a:endParaRPr lang="it-IT" sz="700" b="1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1" name="Rettangolo arrotondato 80"/>
          <p:cNvSpPr>
            <a:spLocks noChangeArrowheads="1"/>
          </p:cNvSpPr>
          <p:nvPr/>
        </p:nvSpPr>
        <p:spPr bwMode="auto">
          <a:xfrm>
            <a:off x="71406" y="1142984"/>
            <a:ext cx="754830" cy="42862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r>
              <a:rPr lang="it-IT" sz="1100" b="1" dirty="0" smtClean="0">
                <a:latin typeface="Helvetica" charset="0"/>
                <a:ea typeface="ＭＳ Ｐゴシック" charset="0"/>
                <a:cs typeface="ＭＳ Ｐゴシック" charset="0"/>
              </a:rPr>
              <a:t>Palestra</a:t>
            </a:r>
            <a:endParaRPr lang="it-IT" sz="1100" b="1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3" name="Rettangolo arrotondato 82"/>
          <p:cNvSpPr>
            <a:spLocks noChangeArrowheads="1"/>
          </p:cNvSpPr>
          <p:nvPr/>
        </p:nvSpPr>
        <p:spPr bwMode="auto">
          <a:xfrm>
            <a:off x="71406" y="2500306"/>
            <a:ext cx="754830" cy="42862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r>
              <a:rPr lang="it-IT" sz="1100" b="1" dirty="0" smtClean="0">
                <a:latin typeface="Helvetica" charset="0"/>
                <a:ea typeface="ＭＳ Ｐゴシック" charset="0"/>
                <a:cs typeface="ＭＳ Ｐゴシック" charset="0"/>
              </a:rPr>
              <a:t>Palestra</a:t>
            </a:r>
            <a:endParaRPr lang="it-IT" sz="1100" b="1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4" name="Rettangolo arrotondato 83"/>
          <p:cNvSpPr>
            <a:spLocks noChangeArrowheads="1"/>
          </p:cNvSpPr>
          <p:nvPr/>
        </p:nvSpPr>
        <p:spPr bwMode="auto">
          <a:xfrm>
            <a:off x="71406" y="3071810"/>
            <a:ext cx="754830" cy="42862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r>
              <a:rPr lang="it-IT" sz="1100" b="1" dirty="0" smtClean="0">
                <a:latin typeface="Helvetica" charset="0"/>
                <a:ea typeface="ＭＳ Ｐゴシック" charset="0"/>
                <a:cs typeface="ＭＳ Ｐゴシック" charset="0"/>
              </a:rPr>
              <a:t>Palestra</a:t>
            </a:r>
            <a:endParaRPr lang="it-IT" sz="1100" b="1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5" name="Rettangolo arrotondato 84"/>
          <p:cNvSpPr>
            <a:spLocks noChangeArrowheads="1"/>
          </p:cNvSpPr>
          <p:nvPr/>
        </p:nvSpPr>
        <p:spPr bwMode="auto">
          <a:xfrm>
            <a:off x="1071538" y="2428868"/>
            <a:ext cx="1030287" cy="50323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 smtClean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 smtClean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16.30/17.30</a:t>
            </a: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GINNASTICA RITMICA</a:t>
            </a:r>
          </a:p>
          <a:p>
            <a:pPr algn="ctr">
              <a:defRPr/>
            </a:pPr>
            <a:r>
              <a:rPr lang="it-IT" sz="700" b="1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turno Elite</a:t>
            </a: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" name="Rettangolo arrotondato 57"/>
          <p:cNvSpPr>
            <a:spLocks noChangeArrowheads="1"/>
          </p:cNvSpPr>
          <p:nvPr/>
        </p:nvSpPr>
        <p:spPr bwMode="auto">
          <a:xfrm>
            <a:off x="71406" y="6222237"/>
            <a:ext cx="928694" cy="492911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r>
              <a:rPr lang="it-IT" sz="1000" b="1" dirty="0" smtClean="0">
                <a:latin typeface="Helvetica" charset="0"/>
                <a:ea typeface="ＭＳ Ｐゴシック" charset="0"/>
                <a:cs typeface="ＭＳ Ｐゴシック" charset="0"/>
              </a:rPr>
              <a:t>Aule Scolastiche</a:t>
            </a:r>
            <a:endParaRPr lang="it-IT" sz="1000" b="1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0" name="Rettangolo arrotondato 69"/>
          <p:cNvSpPr>
            <a:spLocks noChangeArrowheads="1"/>
          </p:cNvSpPr>
          <p:nvPr/>
        </p:nvSpPr>
        <p:spPr bwMode="auto">
          <a:xfrm>
            <a:off x="1071538" y="6215082"/>
            <a:ext cx="1031875" cy="64294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 smtClean="0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rPr>
              <a:t>PROGETTO </a:t>
            </a:r>
          </a:p>
          <a:p>
            <a:pPr algn="ctr">
              <a:defRPr/>
            </a:pPr>
            <a:r>
              <a:rPr lang="it-IT" sz="700" b="1" dirty="0" smtClean="0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rPr>
              <a:t>SPORT E STUDIO orario doposcuola 13.50/17.30 </a:t>
            </a:r>
            <a:endParaRPr lang="it-IT" sz="700" b="1" dirty="0">
              <a:solidFill>
                <a:schemeClr val="tx2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7" name="Rettangolo arrotondato 86"/>
          <p:cNvSpPr>
            <a:spLocks noChangeArrowheads="1"/>
          </p:cNvSpPr>
          <p:nvPr/>
        </p:nvSpPr>
        <p:spPr bwMode="auto">
          <a:xfrm>
            <a:off x="2357422" y="6215082"/>
            <a:ext cx="1031875" cy="64294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 smtClean="0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rPr>
              <a:t>PROGETTO </a:t>
            </a:r>
          </a:p>
          <a:p>
            <a:pPr algn="ctr">
              <a:defRPr/>
            </a:pPr>
            <a:r>
              <a:rPr lang="it-IT" sz="700" b="1" dirty="0" smtClean="0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rPr>
              <a:t>SPORT E STUDIO orario doposcuola 13.50/17.30 </a:t>
            </a:r>
            <a:endParaRPr lang="it-IT" sz="700" b="1" dirty="0">
              <a:solidFill>
                <a:schemeClr val="tx2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8" name="Rettangolo arrotondato 87"/>
          <p:cNvSpPr>
            <a:spLocks noChangeArrowheads="1"/>
          </p:cNvSpPr>
          <p:nvPr/>
        </p:nvSpPr>
        <p:spPr bwMode="auto">
          <a:xfrm>
            <a:off x="3643306" y="6215082"/>
            <a:ext cx="1031875" cy="64294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 smtClean="0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rPr>
              <a:t>PROGETTO </a:t>
            </a:r>
          </a:p>
          <a:p>
            <a:pPr algn="ctr">
              <a:defRPr/>
            </a:pPr>
            <a:r>
              <a:rPr lang="it-IT" sz="700" b="1" dirty="0" smtClean="0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rPr>
              <a:t>SPORT E STUDIO orario doposcuola 13.50/17.30 </a:t>
            </a:r>
            <a:endParaRPr lang="it-IT" sz="700" b="1" dirty="0">
              <a:solidFill>
                <a:schemeClr val="tx2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9" name="Rettangolo arrotondato 88"/>
          <p:cNvSpPr>
            <a:spLocks noChangeArrowheads="1"/>
          </p:cNvSpPr>
          <p:nvPr/>
        </p:nvSpPr>
        <p:spPr bwMode="auto">
          <a:xfrm>
            <a:off x="4897447" y="6215082"/>
            <a:ext cx="1031875" cy="64294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 smtClean="0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rPr>
              <a:t>PROGETTO </a:t>
            </a:r>
          </a:p>
          <a:p>
            <a:pPr algn="ctr">
              <a:defRPr/>
            </a:pPr>
            <a:r>
              <a:rPr lang="it-IT" sz="700" b="1" dirty="0" smtClean="0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rPr>
              <a:t>SPORT E STUDIO orario doposcuola 13.50/17.30 </a:t>
            </a:r>
            <a:endParaRPr lang="it-IT" sz="700" b="1" dirty="0">
              <a:solidFill>
                <a:schemeClr val="tx2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0" name="Rettangolo arrotondato 89"/>
          <p:cNvSpPr>
            <a:spLocks noChangeArrowheads="1"/>
          </p:cNvSpPr>
          <p:nvPr/>
        </p:nvSpPr>
        <p:spPr bwMode="auto">
          <a:xfrm>
            <a:off x="6183331" y="6215082"/>
            <a:ext cx="1031875" cy="64294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 smtClean="0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rPr>
              <a:t>PROGETTO </a:t>
            </a:r>
          </a:p>
          <a:p>
            <a:pPr algn="ctr">
              <a:defRPr/>
            </a:pPr>
            <a:r>
              <a:rPr lang="it-IT" sz="700" b="1" dirty="0" smtClean="0">
                <a:solidFill>
                  <a:schemeClr val="tx2"/>
                </a:solidFill>
                <a:latin typeface="Helvetica" charset="0"/>
                <a:ea typeface="ＭＳ Ｐゴシック" charset="0"/>
                <a:cs typeface="ＭＳ Ｐゴシック" charset="0"/>
              </a:rPr>
              <a:t>SPORT E STUDIO orario doposcuola 13.50/17.30 </a:t>
            </a:r>
            <a:endParaRPr lang="it-IT" sz="700" b="1" dirty="0">
              <a:solidFill>
                <a:schemeClr val="tx2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2" descr="C:\Users\dcali\Desktop\Nuova cartella\NSA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43834" y="3857628"/>
            <a:ext cx="928694" cy="1326661"/>
          </a:xfrm>
          <a:prstGeom prst="rect">
            <a:avLst/>
          </a:prstGeom>
          <a:noFill/>
        </p:spPr>
      </p:pic>
      <p:sp>
        <p:nvSpPr>
          <p:cNvPr id="54" name="Rettangolo arrotondato 53"/>
          <p:cNvSpPr>
            <a:spLocks noChangeArrowheads="1"/>
          </p:cNvSpPr>
          <p:nvPr/>
        </p:nvSpPr>
        <p:spPr bwMode="auto">
          <a:xfrm>
            <a:off x="3571868" y="4214818"/>
            <a:ext cx="1143008" cy="428628"/>
          </a:xfrm>
          <a:prstGeom prst="roundRect">
            <a:avLst>
              <a:gd name="adj" fmla="val 15783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1002">
            <a:schemeClr val="lt2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r>
              <a:rPr lang="it-IT" sz="800" b="1" dirty="0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KUNG FU</a:t>
            </a:r>
          </a:p>
          <a:p>
            <a:pPr algn="ctr">
              <a:defRPr/>
            </a:pPr>
            <a:r>
              <a:rPr lang="it-IT" sz="800" dirty="0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17.30 / 18.30</a:t>
            </a:r>
          </a:p>
          <a:p>
            <a:pPr algn="ctr">
              <a:defRPr/>
            </a:pPr>
            <a:r>
              <a:rPr lang="it-IT" sz="800" dirty="0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10/14 anni</a:t>
            </a:r>
            <a:endParaRPr lang="it-IT" sz="800" dirty="0">
              <a:solidFill>
                <a:schemeClr val="tx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9" name="Rettangolo arrotondato 58"/>
          <p:cNvSpPr>
            <a:spLocks noChangeArrowheads="1"/>
          </p:cNvSpPr>
          <p:nvPr/>
        </p:nvSpPr>
        <p:spPr bwMode="auto">
          <a:xfrm>
            <a:off x="1000100" y="5500702"/>
            <a:ext cx="1143008" cy="500066"/>
          </a:xfrm>
          <a:prstGeom prst="roundRect">
            <a:avLst>
              <a:gd name="adj" fmla="val 12274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1002">
            <a:schemeClr val="dk1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r>
              <a:rPr lang="it-IT" sz="800" b="1" dirty="0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SANDA/</a:t>
            </a:r>
            <a:r>
              <a:rPr lang="it-IT" sz="800" b="1" dirty="0" err="1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Kung</a:t>
            </a:r>
            <a:r>
              <a:rPr lang="it-IT" sz="800" b="1" dirty="0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 fu tradizionale</a:t>
            </a:r>
            <a:endParaRPr lang="it-IT" sz="800" b="1" dirty="0" smtClean="0">
              <a:solidFill>
                <a:schemeClr val="tx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800" dirty="0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19.30 / 21.00</a:t>
            </a:r>
          </a:p>
        </p:txBody>
      </p:sp>
      <p:sp>
        <p:nvSpPr>
          <p:cNvPr id="63" name="Rettangolo arrotondato 62"/>
          <p:cNvSpPr>
            <a:spLocks noChangeArrowheads="1"/>
          </p:cNvSpPr>
          <p:nvPr/>
        </p:nvSpPr>
        <p:spPr bwMode="auto">
          <a:xfrm>
            <a:off x="3571868" y="5214950"/>
            <a:ext cx="1143008" cy="357190"/>
          </a:xfrm>
          <a:prstGeom prst="roundRect">
            <a:avLst>
              <a:gd name="adj" fmla="val 12274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1002">
            <a:schemeClr val="dk1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r>
              <a:rPr lang="it-IT" sz="800" b="1" dirty="0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SANDA/ </a:t>
            </a:r>
            <a:r>
              <a:rPr lang="it-IT" sz="800" b="1" dirty="0" err="1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Kung</a:t>
            </a:r>
            <a:r>
              <a:rPr lang="it-IT" sz="800" b="1" dirty="0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 fu tradizionale</a:t>
            </a:r>
            <a:endParaRPr lang="it-IT" sz="800" b="1" dirty="0" smtClean="0">
              <a:solidFill>
                <a:schemeClr val="tx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800" dirty="0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19.30 /21.00</a:t>
            </a:r>
          </a:p>
        </p:txBody>
      </p:sp>
      <p:sp>
        <p:nvSpPr>
          <p:cNvPr id="62" name="Rettangolo arrotondato 61"/>
          <p:cNvSpPr>
            <a:spLocks noChangeArrowheads="1"/>
          </p:cNvSpPr>
          <p:nvPr/>
        </p:nvSpPr>
        <p:spPr bwMode="auto">
          <a:xfrm>
            <a:off x="1071538" y="3643314"/>
            <a:ext cx="1030287" cy="503238"/>
          </a:xfrm>
          <a:prstGeom prst="roundRect">
            <a:avLst>
              <a:gd name="adj" fmla="val 16667"/>
            </a:avLst>
          </a:prstGeom>
          <a:solidFill>
            <a:srgbClr val="008000"/>
          </a:solidFill>
          <a:ln w="25400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 smtClean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 smtClean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16.30/17.30</a:t>
            </a: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RITMICA</a:t>
            </a:r>
          </a:p>
          <a:p>
            <a:pPr algn="ctr">
              <a:defRPr/>
            </a:pPr>
            <a:r>
              <a:rPr lang="it-IT" sz="700" b="1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Base turno principianti</a:t>
            </a: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2" name="Rettangolo arrotondato 71"/>
          <p:cNvSpPr>
            <a:spLocks noChangeArrowheads="1"/>
          </p:cNvSpPr>
          <p:nvPr/>
        </p:nvSpPr>
        <p:spPr bwMode="auto">
          <a:xfrm>
            <a:off x="6184918" y="3143248"/>
            <a:ext cx="1030288" cy="4318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17.00/18.00</a:t>
            </a: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PALLAVOLO</a:t>
            </a:r>
          </a:p>
          <a:p>
            <a:pPr algn="ctr">
              <a:defRPr/>
            </a:pPr>
            <a:r>
              <a:rPr lang="it-IT" sz="700" b="1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Secondo livello</a:t>
            </a: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c</a:t>
            </a: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8" name="Rettangolo arrotondato 67"/>
          <p:cNvSpPr>
            <a:spLocks noChangeArrowheads="1"/>
          </p:cNvSpPr>
          <p:nvPr/>
        </p:nvSpPr>
        <p:spPr bwMode="auto">
          <a:xfrm>
            <a:off x="71406" y="5507857"/>
            <a:ext cx="799079" cy="492911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25400">
            <a:noFill/>
            <a:round/>
            <a:headEnd/>
            <a:tailEnd/>
          </a:ln>
          <a:effectLst>
            <a:outerShdw blurRad="63500" dist="101600" dir="2700000" algn="tl" rotWithShape="0">
              <a:srgbClr val="000000">
                <a:alpha val="25000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r>
              <a:rPr lang="it-IT" sz="1000" b="1" dirty="0" smtClean="0">
                <a:latin typeface="Helvetica" charset="0"/>
                <a:ea typeface="ＭＳ Ｐゴシック" charset="0"/>
                <a:cs typeface="ＭＳ Ｐゴシック" charset="0"/>
              </a:rPr>
              <a:t>Aula MIA</a:t>
            </a:r>
            <a:endParaRPr lang="it-IT" sz="1000" b="1" dirty="0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1" name="Rettangolo arrotondato 90"/>
          <p:cNvSpPr>
            <a:spLocks noChangeArrowheads="1"/>
          </p:cNvSpPr>
          <p:nvPr/>
        </p:nvSpPr>
        <p:spPr bwMode="auto">
          <a:xfrm>
            <a:off x="1000100" y="4929198"/>
            <a:ext cx="1143008" cy="500066"/>
          </a:xfrm>
          <a:prstGeom prst="roundRect">
            <a:avLst>
              <a:gd name="adj" fmla="val 12274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r>
              <a:rPr lang="it-IT" sz="800" b="1" dirty="0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PRE PUGILISTICA</a:t>
            </a:r>
          </a:p>
          <a:p>
            <a:pPr algn="ctr">
              <a:defRPr/>
            </a:pPr>
            <a:r>
              <a:rPr lang="it-IT" sz="800" b="1" dirty="0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Adulti</a:t>
            </a:r>
          </a:p>
          <a:p>
            <a:pPr algn="ctr">
              <a:defRPr/>
            </a:pPr>
            <a:r>
              <a:rPr lang="it-IT" sz="800" dirty="0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18.30 / 19.30</a:t>
            </a:r>
          </a:p>
        </p:txBody>
      </p:sp>
      <p:sp>
        <p:nvSpPr>
          <p:cNvPr id="92" name="Rettangolo arrotondato 91"/>
          <p:cNvSpPr>
            <a:spLocks noChangeArrowheads="1"/>
          </p:cNvSpPr>
          <p:nvPr/>
        </p:nvSpPr>
        <p:spPr bwMode="auto">
          <a:xfrm>
            <a:off x="4857752" y="3571876"/>
            <a:ext cx="1071570" cy="593306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 w="25400">
            <a:solidFill>
              <a:schemeClr val="tx1"/>
            </a:solidFill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16.30/18.00</a:t>
            </a:r>
          </a:p>
          <a:p>
            <a:pPr algn="ctr">
              <a:defRPr/>
            </a:pP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GINNASTICA </a:t>
            </a:r>
          </a:p>
          <a:p>
            <a:pPr algn="ctr">
              <a:defRPr/>
            </a:pP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RITMICA</a:t>
            </a:r>
          </a:p>
          <a:p>
            <a:pPr algn="ctr">
              <a:defRPr/>
            </a:pPr>
            <a:r>
              <a:rPr lang="it-IT" sz="7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2 gruppo</a:t>
            </a:r>
          </a:p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9" name="Rettangolo arrotondato 98"/>
          <p:cNvSpPr>
            <a:spLocks noChangeArrowheads="1"/>
          </p:cNvSpPr>
          <p:nvPr/>
        </p:nvSpPr>
        <p:spPr bwMode="auto">
          <a:xfrm>
            <a:off x="4899035" y="2428868"/>
            <a:ext cx="1030287" cy="50323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 smtClean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 smtClean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16.30/18.00</a:t>
            </a: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GINNASTICA RITMICA</a:t>
            </a:r>
          </a:p>
          <a:p>
            <a:pPr algn="ctr">
              <a:defRPr/>
            </a:pPr>
            <a:r>
              <a:rPr lang="it-IT" sz="700" b="1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turno Elite</a:t>
            </a: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0" name="Rettangolo arrotondato 99"/>
          <p:cNvSpPr>
            <a:spLocks noChangeArrowheads="1"/>
          </p:cNvSpPr>
          <p:nvPr/>
        </p:nvSpPr>
        <p:spPr bwMode="auto">
          <a:xfrm>
            <a:off x="3613151" y="3643314"/>
            <a:ext cx="1030287" cy="503238"/>
          </a:xfrm>
          <a:prstGeom prst="roundRect">
            <a:avLst>
              <a:gd name="adj" fmla="val 16667"/>
            </a:avLst>
          </a:prstGeom>
          <a:solidFill>
            <a:srgbClr val="008000"/>
          </a:solidFill>
          <a:ln w="25400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lIns="56675" tIns="28337" rIns="56675" bIns="28337" anchor="ctr"/>
          <a:lstStyle/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 smtClean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 smtClean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16.30/17.30</a:t>
            </a: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RITMICA</a:t>
            </a:r>
          </a:p>
          <a:p>
            <a:pPr algn="ctr">
              <a:defRPr/>
            </a:pPr>
            <a:r>
              <a:rPr lang="it-IT" sz="700" b="1" dirty="0" smtClean="0">
                <a:solidFill>
                  <a:schemeClr val="bg1"/>
                </a:solidFill>
                <a:latin typeface="Helvetica" charset="0"/>
                <a:ea typeface="ＭＳ Ｐゴシック" charset="0"/>
                <a:cs typeface="ＭＳ Ｐゴシック" charset="0"/>
              </a:rPr>
              <a:t>Base turno principianti</a:t>
            </a: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" name="Rettangolo arrotondato 100"/>
          <p:cNvSpPr>
            <a:spLocks noChangeArrowheads="1"/>
          </p:cNvSpPr>
          <p:nvPr/>
        </p:nvSpPr>
        <p:spPr bwMode="auto">
          <a:xfrm>
            <a:off x="3571868" y="4786322"/>
            <a:ext cx="1143008" cy="357190"/>
          </a:xfrm>
          <a:prstGeom prst="roundRect">
            <a:avLst>
              <a:gd name="adj" fmla="val 12274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r>
              <a:rPr lang="it-IT" sz="800" b="1" dirty="0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TAI CHI</a:t>
            </a:r>
          </a:p>
          <a:p>
            <a:pPr algn="ctr">
              <a:defRPr/>
            </a:pPr>
            <a:r>
              <a:rPr lang="it-IT" sz="800" dirty="0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18.30 / 19.30</a:t>
            </a:r>
          </a:p>
        </p:txBody>
      </p:sp>
      <p:sp>
        <p:nvSpPr>
          <p:cNvPr id="102" name="Rettangolo arrotondato 101"/>
          <p:cNvSpPr>
            <a:spLocks noChangeArrowheads="1"/>
          </p:cNvSpPr>
          <p:nvPr/>
        </p:nvSpPr>
        <p:spPr bwMode="auto">
          <a:xfrm>
            <a:off x="3571868" y="5643578"/>
            <a:ext cx="1143008" cy="500066"/>
          </a:xfrm>
          <a:prstGeom prst="roundRect">
            <a:avLst>
              <a:gd name="adj" fmla="val 12274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r>
              <a:rPr lang="it-IT" sz="800" b="1" dirty="0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PRE PUGILISTICA</a:t>
            </a:r>
          </a:p>
          <a:p>
            <a:pPr algn="ctr">
              <a:defRPr/>
            </a:pPr>
            <a:r>
              <a:rPr lang="it-IT" sz="800" b="1" dirty="0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Adulti</a:t>
            </a:r>
          </a:p>
          <a:p>
            <a:pPr algn="ctr">
              <a:defRPr/>
            </a:pPr>
            <a:r>
              <a:rPr lang="it-IT" sz="800" dirty="0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21.00 / 22.00</a:t>
            </a:r>
          </a:p>
        </p:txBody>
      </p:sp>
      <p:sp>
        <p:nvSpPr>
          <p:cNvPr id="103" name="Rettangolo arrotondato 102"/>
          <p:cNvSpPr>
            <a:spLocks noChangeArrowheads="1"/>
          </p:cNvSpPr>
          <p:nvPr/>
        </p:nvSpPr>
        <p:spPr bwMode="auto">
          <a:xfrm>
            <a:off x="1071538" y="3000372"/>
            <a:ext cx="1000132" cy="540524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 smtClean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16.30/17.30</a:t>
            </a: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GINNASTICA </a:t>
            </a:r>
          </a:p>
          <a:p>
            <a:pPr algn="ctr">
              <a:defRPr/>
            </a:pPr>
            <a:r>
              <a:rPr lang="it-IT" sz="700" b="1" dirty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RITMICA </a:t>
            </a:r>
          </a:p>
          <a:p>
            <a:pPr algn="ctr">
              <a:defRPr/>
            </a:pPr>
            <a:r>
              <a:rPr lang="it-IT" sz="700" b="1" dirty="0" smtClean="0">
                <a:solidFill>
                  <a:srgbClr val="FFFFFF"/>
                </a:solidFill>
                <a:latin typeface="Helvetica" charset="0"/>
                <a:ea typeface="ＭＳ Ｐゴシック" charset="0"/>
                <a:cs typeface="ＭＳ Ｐゴシック" charset="0"/>
              </a:rPr>
              <a:t>X Scuola Media</a:t>
            </a:r>
          </a:p>
          <a:p>
            <a:pPr algn="ctr">
              <a:defRPr/>
            </a:pPr>
            <a:endParaRPr lang="it-IT" sz="700" b="1" dirty="0" smtClean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rgbClr val="FFFFFF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7" name="Rettangolo arrotondato 76"/>
          <p:cNvSpPr>
            <a:spLocks noChangeArrowheads="1"/>
          </p:cNvSpPr>
          <p:nvPr/>
        </p:nvSpPr>
        <p:spPr bwMode="auto">
          <a:xfrm>
            <a:off x="4929190" y="5500702"/>
            <a:ext cx="1143008" cy="60479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DIFESA PERSONALE FEMMINILE</a:t>
            </a:r>
            <a:endParaRPr lang="it-IT" sz="700" b="1" dirty="0">
              <a:solidFill>
                <a:schemeClr val="tx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it-IT" sz="700" b="1" dirty="0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20.00/21.30</a:t>
            </a:r>
            <a:endParaRPr lang="it-IT" sz="700" b="1" dirty="0">
              <a:solidFill>
                <a:schemeClr val="tx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endParaRPr lang="it-IT" sz="700" b="1" dirty="0">
              <a:solidFill>
                <a:schemeClr val="bg1"/>
              </a:solidFill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6" name="Rettangolo arrotondato 85"/>
          <p:cNvSpPr>
            <a:spLocks noChangeArrowheads="1"/>
          </p:cNvSpPr>
          <p:nvPr/>
        </p:nvSpPr>
        <p:spPr bwMode="auto">
          <a:xfrm>
            <a:off x="7286644" y="1785926"/>
            <a:ext cx="1143008" cy="357190"/>
          </a:xfrm>
          <a:prstGeom prst="roundRect">
            <a:avLst>
              <a:gd name="adj" fmla="val 12274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6675" tIns="28337" rIns="56675" bIns="28337" anchor="ctr"/>
          <a:lstStyle/>
          <a:p>
            <a:pPr algn="ctr">
              <a:defRPr/>
            </a:pPr>
            <a:r>
              <a:rPr lang="it-IT" sz="800" b="1" dirty="0" smtClean="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rPr>
              <a:t>TAI CHI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Brezza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45196</TotalTime>
  <Words>277</Words>
  <Application>Microsoft Office PowerPoint</Application>
  <PresentationFormat>Presentazione su schermo (4:3)</PresentationFormat>
  <Paragraphs>208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Diapositiva 1</vt:lpstr>
    </vt:vector>
  </TitlesOfParts>
  <Company>Microloft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Bill Gates</dc:creator>
  <cp:lastModifiedBy>dcali</cp:lastModifiedBy>
  <cp:revision>513</cp:revision>
  <cp:lastPrinted>2018-06-15T11:51:20Z</cp:lastPrinted>
  <dcterms:created xsi:type="dcterms:W3CDTF">2018-06-12T12:10:33Z</dcterms:created>
  <dcterms:modified xsi:type="dcterms:W3CDTF">2026-08-04T08:51:35Z</dcterms:modified>
</cp:coreProperties>
</file>